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7" r:id="rId2"/>
    <p:sldId id="341" r:id="rId3"/>
    <p:sldId id="314" r:id="rId4"/>
    <p:sldId id="318" r:id="rId5"/>
    <p:sldId id="319" r:id="rId6"/>
    <p:sldId id="320" r:id="rId7"/>
    <p:sldId id="321" r:id="rId8"/>
    <p:sldId id="342" r:id="rId9"/>
    <p:sldId id="325" r:id="rId10"/>
    <p:sldId id="343" r:id="rId11"/>
    <p:sldId id="344" r:id="rId12"/>
    <p:sldId id="312" r:id="rId13"/>
    <p:sldId id="268" r:id="rId14"/>
  </p:sldIdLst>
  <p:sldSz cx="10972800" cy="6172200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94598" autoAdjust="0"/>
  </p:normalViewPr>
  <p:slideViewPr>
    <p:cSldViewPr snapToGrid="0">
      <p:cViewPr varScale="1">
        <p:scale>
          <a:sx n="98" d="100"/>
          <a:sy n="98" d="100"/>
        </p:scale>
        <p:origin x="-810" y="-96"/>
      </p:cViewPr>
      <p:guideLst>
        <p:guide orient="horz" pos="1944"/>
        <p:guide pos="34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17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2BB30-128F-458F-BC17-814322A235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97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2BB30-128F-458F-BC17-814322A235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97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5265015" y="14028568"/>
            <a:ext cx="4029282" cy="73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5644" tIns="67820" rIns="135644" bIns="67820" anchor="b"/>
          <a:lstStyle/>
          <a:p>
            <a:pPr defTabSz="1353959"/>
            <a:fld id="{BDFEC6E6-BCD5-4F32-85F3-FB692D89CDBC}" type="slidenum">
              <a:rPr lang="en-US">
                <a:solidFill>
                  <a:srgbClr val="000000"/>
                </a:solidFill>
              </a:rPr>
              <a:pPr defTabSz="1353959"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35644" tIns="67820" rIns="135644" bIns="67820"/>
          <a:lstStyle/>
          <a:p>
            <a:pPr marL="0" lvl="1" defTabSz="1349472" eaLnBrk="1" hangingPunct="1">
              <a:defRPr/>
            </a:pPr>
            <a:endParaRPr lang="en-US" sz="2400" dirty="0"/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1480" y="1748790"/>
            <a:ext cx="10149840" cy="1323023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" y="3328987"/>
            <a:ext cx="10149840" cy="133731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70520" y="5434965"/>
            <a:ext cx="256032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45745"/>
            <a:ext cx="3609976" cy="1045845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45745"/>
            <a:ext cx="6134100" cy="5267802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291590"/>
            <a:ext cx="3609976" cy="422195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320540"/>
            <a:ext cx="6583680" cy="510064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551498"/>
            <a:ext cx="6583680" cy="37033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4830604"/>
            <a:ext cx="6583680" cy="72437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1476" y="128588"/>
            <a:ext cx="2569844" cy="5162074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8130" y="128588"/>
            <a:ext cx="7530466" cy="5162074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61722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1480" y="1748790"/>
            <a:ext cx="10149840" cy="1323023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" y="3328987"/>
            <a:ext cx="10149840" cy="133731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70520" y="5434965"/>
            <a:ext cx="256032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5648325"/>
            <a:ext cx="10591800" cy="466344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400812" y="5413420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TI </a:t>
            </a:r>
            <a:r>
              <a:rPr lang="en-US" sz="800" dirty="0" smtClean="0"/>
              <a:t>Information – Selective Disclosure</a:t>
            </a:r>
            <a:endParaRPr lang="en-US" sz="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61722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1480" y="1748790"/>
            <a:ext cx="10149840" cy="1323023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" y="3328987"/>
            <a:ext cx="10149840" cy="133731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70520" y="5434965"/>
            <a:ext cx="256032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5648325"/>
            <a:ext cx="10591800" cy="466344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400812" y="5413420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TI </a:t>
            </a:r>
            <a:r>
              <a:rPr lang="en-US" sz="800" dirty="0" smtClean="0"/>
              <a:t>Information – Selective Disclosure</a:t>
            </a:r>
            <a:endParaRPr lang="en-US" sz="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2357"/>
            <a:ext cx="10972800" cy="61722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1480" y="1748790"/>
            <a:ext cx="10149840" cy="1323023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" y="3328987"/>
            <a:ext cx="10149840" cy="133731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70520" y="5434965"/>
            <a:ext cx="256032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5648325"/>
            <a:ext cx="10591800" cy="466344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400812" y="5413420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TI </a:t>
            </a:r>
            <a:r>
              <a:rPr lang="en-US" sz="800" dirty="0" smtClean="0"/>
              <a:t>Information – Selective Disclosure</a:t>
            </a:r>
            <a:endParaRPr lang="en-US" sz="8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943621"/>
            <a:ext cx="10161270" cy="445133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3966210"/>
            <a:ext cx="9326880" cy="1225868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616042"/>
            <a:ext cx="9326880" cy="135016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66710" y="5444967"/>
            <a:ext cx="2560320" cy="18573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067277"/>
            <a:ext cx="4989196" cy="422338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2126" y="1067277"/>
            <a:ext cx="4989194" cy="422338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47174"/>
            <a:ext cx="9875520" cy="10287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381602"/>
            <a:ext cx="4848226" cy="5757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1957388"/>
            <a:ext cx="4848226" cy="3556159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381602"/>
            <a:ext cx="4850130" cy="5757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1957388"/>
            <a:ext cx="4850130" cy="3556159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1" y="5692140"/>
            <a:ext cx="10565130" cy="411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50292" y="5692140"/>
            <a:ext cx="10488168" cy="411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8130" y="128588"/>
            <a:ext cx="10149840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1" y="952976"/>
            <a:ext cx="10161270" cy="44419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70520" y="5444967"/>
            <a:ext cx="256032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400812" y="5413420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TI </a:t>
            </a:r>
            <a:r>
              <a:rPr lang="en-US" sz="800" dirty="0" smtClean="0"/>
              <a:t>Information – Selective Disclosure</a:t>
            </a:r>
            <a:endParaRPr lang="en-US" sz="800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5648325"/>
            <a:ext cx="10591800" cy="466344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3655" y="1748790"/>
            <a:ext cx="10395951" cy="132302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DE0000"/>
                </a:solidFill>
              </a:rPr>
              <a:t>Debug </a:t>
            </a:r>
            <a:r>
              <a:rPr lang="en-US" dirty="0">
                <a:solidFill>
                  <a:srgbClr val="DE0000"/>
                </a:solidFill>
              </a:rPr>
              <a:t>TI Keystone </a:t>
            </a:r>
            <a:r>
              <a:rPr lang="en-US" dirty="0" smtClean="0">
                <a:solidFill>
                  <a:srgbClr val="DE0000"/>
                </a:solidFill>
              </a:rPr>
              <a:t>II U-Boot with CCSv5</a:t>
            </a:r>
            <a:endParaRPr 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" y="3871609"/>
            <a:ext cx="10149840" cy="794688"/>
          </a:xfrm>
        </p:spPr>
        <p:txBody>
          <a:bodyPr/>
          <a:lstStyle/>
          <a:p>
            <a:pPr algn="r" eaLnBrk="1" hangingPunct="1"/>
            <a:r>
              <a:rPr lang="en-US" dirty="0" smtClean="0"/>
              <a:t>Vincent Han</a:t>
            </a:r>
          </a:p>
          <a:p>
            <a:pPr algn="r" eaLnBrk="1" hangingPunct="1"/>
            <a:r>
              <a:rPr lang="en-US" dirty="0" smtClean="0"/>
              <a:t>Mar, 2014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C859B9-A6F5-4CA5-B884-5AD1BEA27C2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  <a:ea typeface="SimSun" pitchFamily="2" charset="-122"/>
              </a:rPr>
              <a:t>Debug on TCI6638EVM with CCSv5</a:t>
            </a:r>
            <a:endParaRPr lang="en-US" dirty="0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557" y="747016"/>
            <a:ext cx="10544783" cy="4710199"/>
          </a:xfrm>
        </p:spPr>
        <p:txBody>
          <a:bodyPr/>
          <a:lstStyle/>
          <a:p>
            <a:pPr marL="457200" lvl="1" indent="-222250"/>
            <a:r>
              <a:rPr lang="en-US" sz="2000" dirty="0"/>
              <a:t>Click “step into” to go to this function, you will see the following hints in code view window</a:t>
            </a:r>
          </a:p>
          <a:p>
            <a:pPr marL="457200" lvl="1" indent="-222250"/>
            <a:r>
              <a:rPr lang="en-US" sz="2000" dirty="0"/>
              <a:t>Click “Locate File” to locate the correct path of </a:t>
            </a:r>
            <a:r>
              <a:rPr lang="en-US" sz="2000" dirty="0" err="1"/>
              <a:t>board.c</a:t>
            </a:r>
            <a:r>
              <a:rPr lang="en-US" sz="2000" dirty="0"/>
              <a:t> on your </a:t>
            </a:r>
            <a:r>
              <a:rPr lang="en-US" sz="2000" dirty="0" smtClean="0"/>
              <a:t>PC</a:t>
            </a:r>
          </a:p>
          <a:p>
            <a:pPr marL="457200" lvl="1" indent="-222250"/>
            <a:r>
              <a:rPr lang="en-US" sz="2000" dirty="0"/>
              <a:t>Then you can debug the first part of hardware configurations code calling in function “</a:t>
            </a:r>
            <a:r>
              <a:rPr lang="en-US" sz="2000" dirty="0" err="1"/>
              <a:t>board_init_f</a:t>
            </a:r>
            <a:r>
              <a:rPr lang="en-US" sz="2000" dirty="0" smtClean="0"/>
              <a:t>”</a:t>
            </a:r>
            <a:endParaRPr lang="en-US" sz="2000" dirty="0" smtClean="0"/>
          </a:p>
          <a:p>
            <a:pPr marL="234950" indent="-234950"/>
            <a:r>
              <a:rPr lang="en-US" sz="2600" dirty="0"/>
              <a:t>Get the relocate address from code</a:t>
            </a:r>
            <a:endParaRPr lang="en-US" sz="2600" dirty="0" smtClean="0"/>
          </a:p>
          <a:p>
            <a:pPr marL="457200" lvl="1" indent="-222250"/>
            <a:r>
              <a:rPr lang="en-US" sz="2000" dirty="0"/>
              <a:t>Function “</a:t>
            </a:r>
            <a:r>
              <a:rPr lang="en-US" sz="2000" dirty="0" err="1"/>
              <a:t>board_init_f</a:t>
            </a:r>
            <a:r>
              <a:rPr lang="en-US" sz="2000" dirty="0"/>
              <a:t>” will calculate the relocation address and store it in “id-&gt;</a:t>
            </a:r>
            <a:r>
              <a:rPr lang="en-US" sz="2000" dirty="0" err="1"/>
              <a:t>relocaddr</a:t>
            </a:r>
            <a:r>
              <a:rPr lang="en-US" sz="2000" dirty="0"/>
              <a:t>”, we can get this value in the end part of this </a:t>
            </a:r>
            <a:r>
              <a:rPr lang="en-US" sz="2000" dirty="0" smtClean="0"/>
              <a:t>function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234950" indent="-234950"/>
            <a:r>
              <a:rPr lang="en-US" sz="2600" dirty="0"/>
              <a:t>Remap code in CCS for relocation</a:t>
            </a:r>
          </a:p>
          <a:p>
            <a:pPr marL="457200" lvl="1" indent="-222250"/>
            <a:r>
              <a:rPr lang="en-US" sz="2000" dirty="0"/>
              <a:t>After the relocation, the disassembly pointer and source code pointer will not be match with each other, which need our manually adjust to correct offset</a:t>
            </a:r>
          </a:p>
          <a:p>
            <a:pPr marL="457200" lvl="1" indent="-222250"/>
            <a:r>
              <a:rPr lang="en-US" sz="2000" dirty="0"/>
              <a:t>We need to run just before calling “</a:t>
            </a:r>
            <a:r>
              <a:rPr lang="en-US" sz="2000" dirty="0" err="1"/>
              <a:t>relocate_code</a:t>
            </a:r>
            <a:r>
              <a:rPr lang="en-US" sz="2000" dirty="0"/>
              <a:t>” in function “_main” by setting the hardware </a:t>
            </a:r>
            <a:r>
              <a:rPr lang="en-US" sz="2000" dirty="0"/>
              <a:t>breakpoint</a:t>
            </a:r>
          </a:p>
          <a:p>
            <a:pPr marL="234950" indent="-234950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8007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  <a:ea typeface="SimSun" pitchFamily="2" charset="-122"/>
              </a:rPr>
              <a:t>Debug on TCI6638EVM with CCSv5</a:t>
            </a:r>
            <a:endParaRPr lang="en-US" dirty="0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557" y="747016"/>
            <a:ext cx="10544783" cy="4710199"/>
          </a:xfrm>
        </p:spPr>
        <p:txBody>
          <a:bodyPr/>
          <a:lstStyle/>
          <a:p>
            <a:pPr marL="457200" lvl="1" indent="-222250"/>
            <a:r>
              <a:rPr lang="en-US" sz="2000" dirty="0"/>
              <a:t>Then reload the symbol by adding the previous offset “0xBFF5_6000” to get the correct source code and disassembly pointer after the relocation </a:t>
            </a:r>
            <a:r>
              <a:rPr lang="en-US" sz="2000" dirty="0" smtClean="0"/>
              <a:t>for further </a:t>
            </a:r>
            <a:r>
              <a:rPr lang="en-US" sz="2000" dirty="0"/>
              <a:t>debugging </a:t>
            </a:r>
            <a:endParaRPr lang="en-US" sz="2000" dirty="0" smtClean="0"/>
          </a:p>
          <a:p>
            <a:pPr marL="457200" lvl="1" indent="-222250"/>
            <a:r>
              <a:rPr lang="en-US" sz="2000" dirty="0"/>
              <a:t>The code and disassembly pointer will adjust to the correct place </a:t>
            </a:r>
            <a:r>
              <a:rPr lang="en-US" sz="2000" dirty="0" smtClean="0"/>
              <a:t>after relocation</a:t>
            </a:r>
          </a:p>
          <a:p>
            <a:pPr marL="457200" lvl="1" indent="-222250"/>
            <a:r>
              <a:rPr lang="en-US" sz="2000" dirty="0"/>
              <a:t>We can switch to the correct address of “</a:t>
            </a:r>
            <a:r>
              <a:rPr lang="en-US" sz="2000" dirty="0" err="1"/>
              <a:t>board_init_r</a:t>
            </a:r>
            <a:r>
              <a:rPr lang="en-US" sz="2000" dirty="0"/>
              <a:t>” and make a hardware breakpoint in that place, then execute the code to stop at that </a:t>
            </a:r>
            <a:r>
              <a:rPr lang="en-US" sz="2000" dirty="0" smtClean="0"/>
              <a:t>breakpoint</a:t>
            </a:r>
          </a:p>
          <a:p>
            <a:pPr marL="457200" lvl="1" indent="-222250"/>
            <a:r>
              <a:rPr lang="en-US" sz="2000" dirty="0" smtClean="0"/>
              <a:t>We </a:t>
            </a:r>
            <a:r>
              <a:rPr lang="en-US" sz="2000" dirty="0"/>
              <a:t>need to make the breakpoint at the adjusted address rather than the address before the relocation, or the breakpoint point to the different place and cannot stop correctly</a:t>
            </a:r>
          </a:p>
          <a:p>
            <a:pPr marL="457200" lvl="1" indent="-222250"/>
            <a:r>
              <a:rPr lang="en-US" sz="2000" dirty="0"/>
              <a:t>We can see that after we stopped after relocation, the assembly code seemed incorrect due to the CCS disassembly view window parse the code in 32-bit ARM mode other than 16-bit Thumb mode, which needs us manually change the disassembly code view to Thumb </a:t>
            </a:r>
            <a:r>
              <a:rPr lang="en-US" sz="2000" dirty="0" smtClean="0"/>
              <a:t>mode</a:t>
            </a:r>
          </a:p>
          <a:p>
            <a:pPr marL="457200" lvl="1" indent="-222250"/>
            <a:r>
              <a:rPr lang="en-US" sz="2000" dirty="0"/>
              <a:t>After this step, you can move on to debug the </a:t>
            </a:r>
            <a:r>
              <a:rPr lang="en-US" sz="2000" dirty="0" smtClean="0"/>
              <a:t>U-boot </a:t>
            </a:r>
            <a:r>
              <a:rPr lang="en-US" sz="2000" dirty="0"/>
              <a:t>code in CCS by step </a:t>
            </a:r>
            <a:r>
              <a:rPr lang="en-US" sz="2000" dirty="0" smtClean="0"/>
              <a:t>into/over</a:t>
            </a:r>
          </a:p>
          <a:p>
            <a:r>
              <a:rPr lang="en-US" sz="2600" dirty="0"/>
              <a:t>For more information, please refer operation guide on </a:t>
            </a:r>
            <a:r>
              <a:rPr lang="en-US" sz="2600" dirty="0" err="1" smtClean="0"/>
              <a:t>deyisupport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5229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55D71-4F9B-4003-A5D7-35F3B3C64E6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171"/>
          <p:cNvSpPr txBox="1">
            <a:spLocks noChangeArrowheads="1"/>
          </p:cNvSpPr>
          <p:nvPr/>
        </p:nvSpPr>
        <p:spPr bwMode="auto">
          <a:xfrm>
            <a:off x="441959" y="771512"/>
            <a:ext cx="10236448" cy="44472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7013" indent="-227013" algn="l" rtl="0" eaLnBrk="0" fontAlgn="base" hangingPunct="0">
              <a:spcBef>
                <a:spcPts val="8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854075" indent="-165100" algn="l" rtl="0" eaLnBrk="0" fontAlgn="base" hangingPunct="0">
              <a:spcBef>
                <a:spcPct val="1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201738" indent="-233363" algn="l" rtl="0" eaLnBrk="0" fontAlgn="base" hangingPunct="0">
              <a:spcBef>
                <a:spcPct val="5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489075" indent="-173038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9462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4034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8606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3178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600" dirty="0" smtClean="0"/>
              <a:t>For the next boot procedure, if you configured the environment variables correctly, U-Boot will boot Linux Kernel automatically by default.</a:t>
            </a:r>
          </a:p>
          <a:p>
            <a:r>
              <a:rPr lang="en-US" sz="2600" dirty="0" smtClean="0"/>
              <a:t>Using UBI file-system, Linux Kernel, Boot Monitor and DTB files will be burnt on NAND flash, Ethernet is not needed during every boot time.</a:t>
            </a:r>
          </a:p>
          <a:p>
            <a:endParaRPr lang="en-US" sz="2600" dirty="0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0091" y="74863"/>
            <a:ext cx="8955829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zh-CN" dirty="0">
                <a:solidFill>
                  <a:srgbClr val="FF0000"/>
                </a:solidFill>
              </a:rPr>
              <a:t>Boot Linux Kernel </a:t>
            </a:r>
            <a:r>
              <a:rPr lang="en-US" altLang="zh-CN" dirty="0" smtClean="0">
                <a:solidFill>
                  <a:srgbClr val="FF0000"/>
                </a:solidFill>
              </a:rPr>
              <a:t>(UBI </a:t>
            </a:r>
            <a:r>
              <a:rPr lang="en-US" altLang="zh-CN" dirty="0">
                <a:solidFill>
                  <a:srgbClr val="FF0000"/>
                </a:solidFill>
              </a:rPr>
              <a:t>File-system</a:t>
            </a:r>
            <a:r>
              <a:rPr lang="en-US" altLang="zh-CN" dirty="0" smtClean="0">
                <a:solidFill>
                  <a:srgbClr val="FF0000"/>
                </a:solidFill>
              </a:rPr>
              <a:t>)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165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86978" y="2342196"/>
            <a:ext cx="3392035" cy="1323023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DE0000"/>
                </a:solidFill>
              </a:rPr>
              <a:t>Thank You!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21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00051" y="708660"/>
            <a:ext cx="10069830" cy="46863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altLang="zh-CN" sz="2800" kern="1200" dirty="0">
                <a:solidFill>
                  <a:srgbClr val="FF0000"/>
                </a:solidFill>
              </a:rPr>
              <a:t>Basic U-boot Code Structure</a:t>
            </a:r>
            <a:endParaRPr lang="en-US" altLang="zh-CN" sz="2800" kern="12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altLang="zh-CN" sz="2800" dirty="0"/>
              <a:t>Debug on TCI6638EVM with CCSv5</a:t>
            </a:r>
            <a:endParaRPr lang="en-US" altLang="zh-CN" sz="2800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25B758-EFFD-4F2C-B107-22C05611C04C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10091" y="74863"/>
            <a:ext cx="8955829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dirty="0" smtClean="0">
                <a:solidFill>
                  <a:srgbClr val="FF0000"/>
                </a:solidFill>
              </a:rPr>
              <a:t>Agenda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7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SimSun" pitchFamily="2" charset="-122"/>
              </a:rPr>
              <a:t>Basic </a:t>
            </a:r>
            <a:r>
              <a:rPr lang="en-US" altLang="zh-CN" dirty="0" smtClean="0">
                <a:ea typeface="SimSun" pitchFamily="2" charset="-122"/>
              </a:rPr>
              <a:t>Keystone II U-boot </a:t>
            </a:r>
            <a:r>
              <a:rPr lang="en-US" altLang="zh-CN" dirty="0">
                <a:ea typeface="SimSun" pitchFamily="2" charset="-122"/>
              </a:rPr>
              <a:t>Code </a:t>
            </a:r>
            <a:r>
              <a:rPr lang="en-US" altLang="zh-CN" dirty="0" smtClean="0">
                <a:ea typeface="SimSun" pitchFamily="2" charset="-122"/>
              </a:rPr>
              <a:t>Structure</a:t>
            </a:r>
            <a:endParaRPr lang="en-US" dirty="0" smtClean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080" y="758758"/>
            <a:ext cx="7852492" cy="47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122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U-boot Relocation Mechanism</a:t>
            </a:r>
            <a:endParaRPr lang="en-US" dirty="0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418" y="776200"/>
            <a:ext cx="10124902" cy="4951157"/>
          </a:xfrm>
        </p:spPr>
        <p:txBody>
          <a:bodyPr/>
          <a:lstStyle/>
          <a:p>
            <a:pPr marL="234950" indent="-234950"/>
            <a:r>
              <a:rPr lang="en-US" sz="2600" dirty="0" smtClean="0"/>
              <a:t>U-boot </a:t>
            </a:r>
            <a:r>
              <a:rPr lang="en-US" sz="2600" dirty="0"/>
              <a:t>designs the </a:t>
            </a:r>
            <a:r>
              <a:rPr lang="en-US" sz="2600" dirty="0" smtClean="0"/>
              <a:t>HW </a:t>
            </a:r>
            <a:r>
              <a:rPr lang="en-US" sz="2600" dirty="0"/>
              <a:t>initialization as 2 parts</a:t>
            </a:r>
            <a:endParaRPr lang="en-US" altLang="zh-CN" sz="2600" dirty="0" smtClean="0">
              <a:ea typeface="SimSun" pitchFamily="2" charset="-122"/>
            </a:endParaRPr>
          </a:p>
          <a:p>
            <a:pPr marL="457200" lvl="1" indent="-222250"/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part is function “</a:t>
            </a:r>
            <a:r>
              <a:rPr lang="en-US" sz="2000" dirty="0" err="1" smtClean="0"/>
              <a:t>board_init_f</a:t>
            </a:r>
            <a:r>
              <a:rPr lang="en-US" sz="2000" dirty="0" smtClean="0"/>
              <a:t>”</a:t>
            </a:r>
            <a:endParaRPr lang="en-US" altLang="zh-CN" sz="2000" dirty="0" smtClean="0">
              <a:ea typeface="SimSun" pitchFamily="2" charset="-122"/>
            </a:endParaRPr>
          </a:p>
          <a:p>
            <a:pPr marL="457200" lvl="1" indent="-222250"/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part is </a:t>
            </a:r>
            <a:r>
              <a:rPr lang="en-US" sz="2000" dirty="0"/>
              <a:t>function </a:t>
            </a:r>
            <a:r>
              <a:rPr lang="en-US" sz="2000" dirty="0" smtClean="0"/>
              <a:t>“</a:t>
            </a:r>
            <a:r>
              <a:rPr lang="en-US" sz="2000" dirty="0" err="1" smtClean="0"/>
              <a:t>board_init_r</a:t>
            </a:r>
            <a:r>
              <a:rPr lang="en-US" sz="2000" dirty="0" smtClean="0"/>
              <a:t>”</a:t>
            </a:r>
          </a:p>
          <a:p>
            <a:pPr marL="234950" indent="-234950"/>
            <a:r>
              <a:rPr lang="en-US" altLang="zh-CN" sz="2600" dirty="0"/>
              <a:t>There will be sections’ relocation operation during these 2 steps</a:t>
            </a:r>
          </a:p>
          <a:p>
            <a:pPr marL="234950" indent="-234950"/>
            <a:r>
              <a:rPr lang="en-US" altLang="zh-CN" sz="2600" dirty="0"/>
              <a:t>Benefits of this design:</a:t>
            </a:r>
          </a:p>
          <a:p>
            <a:pPr marL="457200" lvl="1" indent="-222250"/>
            <a:r>
              <a:rPr lang="en-US" sz="2000" dirty="0" smtClean="0"/>
              <a:t>Can implement on some </a:t>
            </a:r>
            <a:r>
              <a:rPr lang="en-US" sz="2000" dirty="0"/>
              <a:t>platforms have little on-chip SRAM to run entire </a:t>
            </a:r>
            <a:r>
              <a:rPr lang="en-US" sz="2000" dirty="0" smtClean="0"/>
              <a:t>image (e.g. have little size of on-chip memory but have enough room on DDR)</a:t>
            </a:r>
          </a:p>
          <a:p>
            <a:pPr marL="457200" lvl="1" indent="-222250"/>
            <a:r>
              <a:rPr lang="en-US" sz="2000" dirty="0" smtClean="0"/>
              <a:t>Can improve the code execute efficiency (e.g. first run on Flash then relocate the code and run on SRAM)</a:t>
            </a:r>
            <a:endParaRPr lang="en-US" sz="2000" dirty="0" smtClean="0">
              <a:ea typeface="SimSun" pitchFamily="2" charset="-122"/>
            </a:endParaRPr>
          </a:p>
          <a:p>
            <a:pPr marL="234950" indent="-234950"/>
            <a:r>
              <a:rPr lang="en-US" sz="2600" dirty="0"/>
              <a:t>Although </a:t>
            </a:r>
            <a:r>
              <a:rPr lang="en-US" sz="2600" dirty="0" smtClean="0"/>
              <a:t>Keystone II devices have </a:t>
            </a:r>
            <a:r>
              <a:rPr lang="en-US" sz="2600" dirty="0"/>
              <a:t>enough on-chip SRAM ,the </a:t>
            </a:r>
            <a:r>
              <a:rPr lang="en-US" sz="2600" dirty="0"/>
              <a:t>Keystone II </a:t>
            </a:r>
            <a:r>
              <a:rPr lang="en-US" sz="2600" dirty="0"/>
              <a:t>U-boot code still keeps this mechanism</a:t>
            </a:r>
          </a:p>
        </p:txBody>
      </p:sp>
    </p:spTree>
    <p:extLst>
      <p:ext uri="{BB962C8B-B14F-4D97-AF65-F5344CB8AC3E}">
        <p14:creationId xmlns:p14="http://schemas.microsoft.com/office/powerpoint/2010/main" val="25696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U-boot Relocation Procedures - 1</a:t>
            </a:r>
            <a:endParaRPr lang="en-US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996" y="982849"/>
            <a:ext cx="5839939" cy="436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279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U-boot Relocation Procedures - 2</a:t>
            </a: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899" y="997262"/>
            <a:ext cx="5839939" cy="436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586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U-boot Relocation Procedures - 3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815" y="997263"/>
            <a:ext cx="5839939" cy="436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21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00051" y="708660"/>
            <a:ext cx="10069830" cy="46863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altLang="zh-CN" sz="2800" dirty="0"/>
              <a:t>Basic U-boot Code Structure</a:t>
            </a:r>
            <a:endParaRPr lang="en-US" altLang="zh-CN" sz="28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altLang="zh-CN" sz="2800" dirty="0">
                <a:solidFill>
                  <a:srgbClr val="FF0000"/>
                </a:solidFill>
              </a:rPr>
              <a:t>Debug on TCI6638EVM with CCSv5</a:t>
            </a:r>
            <a:endParaRPr lang="en-US" altLang="zh-CN" sz="2800" dirty="0" smtClean="0">
              <a:solidFill>
                <a:srgbClr val="FF0000"/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25B758-EFFD-4F2C-B107-22C05611C04C}" type="slidenum">
              <a:rPr lang="en-US"/>
              <a:pPr/>
              <a:t>8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10091" y="74863"/>
            <a:ext cx="8955829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dirty="0" smtClean="0">
                <a:solidFill>
                  <a:srgbClr val="FF0000"/>
                </a:solidFill>
              </a:rPr>
              <a:t>Agenda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64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2"/>
                </a:solidFill>
                <a:ea typeface="SimSun" pitchFamily="2" charset="-122"/>
              </a:rPr>
              <a:t>Debug on TCI6638EVM with CCSv5</a:t>
            </a:r>
            <a:endParaRPr lang="en-US" dirty="0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557" y="747016"/>
            <a:ext cx="10544783" cy="4710199"/>
          </a:xfrm>
        </p:spPr>
        <p:txBody>
          <a:bodyPr/>
          <a:lstStyle/>
          <a:p>
            <a:pPr marL="234950" indent="-234950"/>
            <a:r>
              <a:rPr lang="en-US" sz="2600" dirty="0"/>
              <a:t>Launch </a:t>
            </a:r>
            <a:r>
              <a:rPr lang="en-US" sz="2600" dirty="0" smtClean="0"/>
              <a:t>the debug </a:t>
            </a:r>
            <a:r>
              <a:rPr lang="en-US" sz="2600" dirty="0"/>
              <a:t>s</a:t>
            </a:r>
            <a:r>
              <a:rPr lang="en-US" sz="2600" dirty="0" smtClean="0"/>
              <a:t>ession </a:t>
            </a:r>
            <a:r>
              <a:rPr lang="en-US" sz="2600" dirty="0"/>
              <a:t>and </a:t>
            </a:r>
            <a:r>
              <a:rPr lang="en-US" sz="2600" dirty="0" smtClean="0"/>
              <a:t>connect the target </a:t>
            </a:r>
            <a:endParaRPr lang="en-US" altLang="zh-CN" sz="2600" dirty="0" smtClean="0">
              <a:ea typeface="SimSun" pitchFamily="2" charset="-122"/>
            </a:endParaRPr>
          </a:p>
          <a:p>
            <a:pPr marL="457200" lvl="1" indent="-222250"/>
            <a:r>
              <a:rPr lang="en-US" sz="2000" dirty="0" smtClean="0"/>
              <a:t>Please do not use any ARM core gel file </a:t>
            </a:r>
          </a:p>
          <a:p>
            <a:pPr marL="457200" lvl="1" indent="-222250"/>
            <a:r>
              <a:rPr lang="en-US" sz="2000" dirty="0" smtClean="0"/>
              <a:t>Connect with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ARM core on TCI6638 </a:t>
            </a:r>
            <a:r>
              <a:rPr lang="en-US" sz="2000" dirty="0"/>
              <a:t>(</a:t>
            </a:r>
            <a:r>
              <a:rPr lang="en-US" sz="2000" dirty="0" smtClean="0"/>
              <a:t>other </a:t>
            </a:r>
            <a:r>
              <a:rPr lang="en-US" sz="2000" dirty="0" smtClean="0"/>
              <a:t>3 cores are power-off after </a:t>
            </a:r>
            <a:r>
              <a:rPr lang="en-US" sz="2000" dirty="0" smtClean="0"/>
              <a:t>reset)</a:t>
            </a:r>
            <a:endParaRPr lang="en-US" sz="2000" dirty="0" smtClean="0"/>
          </a:p>
          <a:p>
            <a:pPr marL="234950" indent="-234950"/>
            <a:r>
              <a:rPr lang="en-US" sz="2600" dirty="0"/>
              <a:t>Load </a:t>
            </a:r>
            <a:r>
              <a:rPr lang="en-US" sz="2600" dirty="0" smtClean="0"/>
              <a:t>symbol </a:t>
            </a:r>
            <a:r>
              <a:rPr lang="en-US" sz="2600" dirty="0"/>
              <a:t>to the </a:t>
            </a:r>
            <a:r>
              <a:rPr lang="en-US" sz="2600" dirty="0" smtClean="0"/>
              <a:t>target</a:t>
            </a:r>
          </a:p>
          <a:p>
            <a:pPr marL="457200" lvl="1" indent="-222250"/>
            <a:r>
              <a:rPr lang="en-US" sz="2000" dirty="0">
                <a:solidFill>
                  <a:srgbClr val="000000"/>
                </a:solidFill>
              </a:rPr>
              <a:t>After you load the symbol table, some of the symbols/functions which defined in U-boot image can be recognized by </a:t>
            </a:r>
            <a:r>
              <a:rPr lang="en-US" sz="2000" dirty="0" smtClean="0">
                <a:solidFill>
                  <a:srgbClr val="000000"/>
                </a:solidFill>
              </a:rPr>
              <a:t>CCS</a:t>
            </a:r>
          </a:p>
          <a:p>
            <a:pPr marL="234950" indent="-234950"/>
            <a:r>
              <a:rPr lang="en-US" sz="2600" dirty="0"/>
              <a:t>Load bin file to the target</a:t>
            </a:r>
          </a:p>
          <a:p>
            <a:pPr marL="635000" lvl="1" indent="-234950"/>
            <a:r>
              <a:rPr lang="en-US" sz="2000" dirty="0"/>
              <a:t>Choose the load address “0x0C00_1000” and choose the 32-bit load mode</a:t>
            </a:r>
          </a:p>
          <a:p>
            <a:pPr marL="234950" indent="-234950"/>
            <a:r>
              <a:rPr lang="en-US" sz="2400" dirty="0"/>
              <a:t>Change PC and map code in CCS</a:t>
            </a:r>
            <a:endParaRPr lang="en-US" sz="2600" dirty="0"/>
          </a:p>
          <a:p>
            <a:pPr marL="635000" lvl="1" indent="-234950"/>
            <a:r>
              <a:rPr lang="en-US" sz="2000" dirty="0"/>
              <a:t>Add PC pointer in expression view and force PC pointer point to “0x0C00_1000</a:t>
            </a:r>
            <a:r>
              <a:rPr lang="en-US" sz="2000" dirty="0" smtClean="0"/>
              <a:t>”</a:t>
            </a:r>
          </a:p>
          <a:p>
            <a:pPr marL="635000" lvl="1" indent="-234950"/>
            <a:r>
              <a:rPr lang="en-US" sz="2000" dirty="0" smtClean="0"/>
              <a:t>Step </a:t>
            </a:r>
            <a:r>
              <a:rPr lang="en-US" sz="2000" dirty="0"/>
              <a:t>into/over in the disassembly view by clicking green buttons until the PC pointer point to “</a:t>
            </a:r>
            <a:r>
              <a:rPr lang="en-US" sz="2000" dirty="0" err="1"/>
              <a:t>board_init_f</a:t>
            </a:r>
            <a:r>
              <a:rPr lang="en-US" sz="2000" dirty="0" smtClean="0"/>
              <a:t>”</a:t>
            </a:r>
            <a:endParaRPr lang="en-US" sz="2000" dirty="0"/>
          </a:p>
          <a:p>
            <a:pPr marL="234950" lvl="1" indent="0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234950" indent="-234950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605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75.385"/>
  <p:tag name="ARTICULATE_SLIDE_PAUSE" val="0"/>
  <p:tag name="ARTICULATE_NAV_LEVEL" val="2"/>
  <p:tag name="ARTICULATE_PLAYLIST_ID" val="-1"/>
  <p:tag name="ARTICULATE_LOCK_SLIDE" val="0"/>
  <p:tag name="ARTICULATE_SLIDE_GUID" val="0b93dcc8-d2cf-47d6-ab77-8f0eb20ec0b5"/>
  <p:tag name="ARTICULATE_SLIDE_NAV" val="10"/>
</p:tagLst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2019</TotalTime>
  <Words>682</Words>
  <Application>Microsoft Office PowerPoint</Application>
  <PresentationFormat>Custom</PresentationFormat>
  <Paragraphs>61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FinalPowerpoint</vt:lpstr>
      <vt:lpstr>Debug TI Keystone II U-Boot with CCSv5</vt:lpstr>
      <vt:lpstr>PowerPoint Presentation</vt:lpstr>
      <vt:lpstr>Basic Keystone II U-boot Code Structure</vt:lpstr>
      <vt:lpstr>U-boot Relocation Mechanism</vt:lpstr>
      <vt:lpstr>U-boot Relocation Procedures - 1</vt:lpstr>
      <vt:lpstr>U-boot Relocation Procedures - 2</vt:lpstr>
      <vt:lpstr>U-boot Relocation Procedures - 3</vt:lpstr>
      <vt:lpstr>PowerPoint Presentation</vt:lpstr>
      <vt:lpstr>Debug on TCI6638EVM with CCSv5</vt:lpstr>
      <vt:lpstr>Debug on TCI6638EVM with CCSv5</vt:lpstr>
      <vt:lpstr>Debug on TCI6638EVM with CCSv5</vt:lpstr>
      <vt:lpstr>PowerPoint Presentation</vt:lpstr>
      <vt:lpstr>Thank You!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Han, Vincent</cp:lastModifiedBy>
  <cp:revision>149</cp:revision>
  <dcterms:created xsi:type="dcterms:W3CDTF">2007-12-19T20:51:45Z</dcterms:created>
  <dcterms:modified xsi:type="dcterms:W3CDTF">2014-03-12T06:11:14Z</dcterms:modified>
</cp:coreProperties>
</file>